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8288000" cy="10287000"/>
  <p:notesSz cx="6858000" cy="9144000"/>
  <p:embeddedFontLst>
    <p:embeddedFont>
      <p:font typeface="Montserrat" panose="00000500000000000000" pitchFamily="2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6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6da6964e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g86da6964e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1127aa6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1127aa6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d1127aa66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d1127aa66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d1127aa66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d1127aa66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"/>
              <a:buNone/>
              <a:defRPr sz="6000" b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2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l="49" r="59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 b="0" i="1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ubTitle" idx="1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>
            <a:endParaRPr/>
          </a:p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l="9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2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"/>
              <a:buNone/>
              <a:defRPr sz="6000" b="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l="9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marL="2743200" lvl="5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 idx="3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 slide with three elements">
  <p:cSld name="TITLE_ONLY_1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ubTitle" idx="1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2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50" tIns="180000" rIns="182850" bIns="182850" anchor="t" anchorCtr="0">
            <a:noAutofit/>
          </a:bodyPr>
          <a:lstStyle>
            <a:lvl1pPr marL="457200" lvl="0" indent="-406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406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marL="1371600" lvl="2" indent="-406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ubTitle" idx="3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4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50" tIns="180000" rIns="182850" bIns="182850" anchor="t" anchorCtr="0">
            <a:noAutofit/>
          </a:bodyPr>
          <a:lstStyle>
            <a:lvl1pPr marL="457200" lvl="0" indent="-40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marL="1371600" lvl="2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ubTitle" idx="5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6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50" tIns="180000" rIns="182850" bIns="182850" anchor="t" anchorCtr="0">
            <a:noAutofit/>
          </a:bodyPr>
          <a:lstStyle>
            <a:lvl1pPr marL="457200" lvl="0" indent="-40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marL="1371600" lvl="2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tting tasks">
  <p:cSld name="TITLE_ONLY_1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ubTitle" idx="1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ubTitle" idx="2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3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ubTitle" idx="4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5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ubTitle" idx="6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ubTitle" idx="7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ltiple choice options">
  <p:cSld name="TITLE_ONLY_1_1_1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ubTitle" idx="1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ubTitle" idx="3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ubTitle" idx="5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6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ubTitle" idx="7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8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sz="44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4318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406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4064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4064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406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406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4064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4064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4">
            <a:alphaModFix/>
          </a:blip>
          <a:srcRect l="9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>
            <a:off x="917950" y="1887100"/>
            <a:ext cx="13201200" cy="25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Montserrat"/>
              <a:buNone/>
            </a:pPr>
            <a:r>
              <a:rPr lang="en-GB">
                <a:solidFill>
                  <a:srgbClr val="4B3241"/>
                </a:solidFill>
              </a:rPr>
              <a:t>Solving two-step word problems</a:t>
            </a:r>
            <a:endParaRPr>
              <a:solidFill>
                <a:srgbClr val="4B324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Montserrat"/>
              <a:buNone/>
            </a:pPr>
            <a:endParaRPr>
              <a:solidFill>
                <a:srgbClr val="4B324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>
            <a:off x="917950" y="736425"/>
            <a:ext cx="16452000" cy="7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chemeClr val="dk2"/>
                </a:solidFill>
              </a:rPr>
              <a:t>Mathematics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917950" y="8460500"/>
            <a:ext cx="3379800" cy="7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Mrs Crane</a:t>
            </a:r>
            <a:endParaRPr sz="28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rgbClr val="5B0F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4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>
            <a:spLocks noGrp="1"/>
          </p:cNvSpPr>
          <p:nvPr>
            <p:ph type="subTitle" idx="4"/>
          </p:nvPr>
        </p:nvSpPr>
        <p:spPr>
          <a:xfrm>
            <a:off x="917950" y="2202038"/>
            <a:ext cx="6256800" cy="9069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182850" tIns="180000" rIns="182850" bIns="1828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 1</a:t>
            </a:r>
            <a:endParaRPr sz="35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5"/>
          <p:cNvSpPr txBox="1">
            <a:spLocks noGrp="1"/>
          </p:cNvSpPr>
          <p:nvPr>
            <p:ph type="body" idx="5"/>
          </p:nvPr>
        </p:nvSpPr>
        <p:spPr>
          <a:xfrm>
            <a:off x="917950" y="3298200"/>
            <a:ext cx="15994200" cy="5395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Decide on step 1 and step 2. </a:t>
            </a:r>
            <a:endParaRPr sz="350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Then work through calculating step 1 and step 2 to get to your answer!</a:t>
            </a:r>
            <a:endParaRPr sz="350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 </a:t>
            </a:r>
            <a:endParaRPr sz="350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Q1.) In a weekend, a French supermarket baked </a:t>
            </a:r>
            <a:r>
              <a:rPr lang="en-GB" sz="3500" b="1"/>
              <a:t>5000 </a:t>
            </a:r>
            <a:r>
              <a:rPr lang="en-GB" sz="3500"/>
              <a:t>baguettes. </a:t>
            </a:r>
            <a:r>
              <a:rPr lang="en-GB" sz="3500" b="1"/>
              <a:t>2228 </a:t>
            </a:r>
            <a:r>
              <a:rPr lang="en-GB" sz="3500"/>
              <a:t>were sold on Saturday and </a:t>
            </a:r>
            <a:r>
              <a:rPr lang="en-GB" sz="3500" b="1"/>
              <a:t>1709 </a:t>
            </a:r>
            <a:r>
              <a:rPr lang="en-GB" sz="3500"/>
              <a:t>were sold on Sunday. </a:t>
            </a:r>
            <a:endParaRPr sz="350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How many baguettes were not sold?</a:t>
            </a:r>
            <a:endParaRPr sz="3500"/>
          </a:p>
          <a:p>
            <a:pPr marL="0" lvl="0" indent="0" algn="l" rtl="0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/>
              <a:t> </a:t>
            </a:r>
            <a:endParaRPr sz="3500"/>
          </a:p>
        </p:txBody>
      </p:sp>
      <p:sp>
        <p:nvSpPr>
          <p:cNvPr id="89" name="Google Shape;89;p15"/>
          <p:cNvSpPr txBox="1">
            <a:spLocks noGrp="1"/>
          </p:cNvSpPr>
          <p:nvPr>
            <p:ph type="sldNum" idx="12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title"/>
          </p:nvPr>
        </p:nvSpPr>
        <p:spPr>
          <a:xfrm>
            <a:off x="1376925" y="1335075"/>
            <a:ext cx="5499600" cy="677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1" name="Google Shape;91;p15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>
            <a:spLocks noGrp="1"/>
          </p:cNvSpPr>
          <p:nvPr>
            <p:ph type="subTitle" idx="4"/>
          </p:nvPr>
        </p:nvSpPr>
        <p:spPr>
          <a:xfrm>
            <a:off x="917950" y="2202038"/>
            <a:ext cx="6256800" cy="9069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182850" tIns="180000" rIns="182850" bIns="1828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 2</a:t>
            </a:r>
            <a:endParaRPr sz="35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6"/>
          <p:cNvSpPr txBox="1">
            <a:spLocks noGrp="1"/>
          </p:cNvSpPr>
          <p:nvPr>
            <p:ph type="body" idx="5"/>
          </p:nvPr>
        </p:nvSpPr>
        <p:spPr>
          <a:xfrm>
            <a:off x="917950" y="3298200"/>
            <a:ext cx="15994200" cy="5395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Decide on step 1 and step 2. </a:t>
            </a:r>
            <a:endParaRPr sz="350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Then work through calculating step 1 and step 2 to get to your answer!</a:t>
            </a:r>
            <a:endParaRPr sz="350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sz="350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Q2.) Sarah wants to go on holiday to Paris. She finds a return flight for </a:t>
            </a:r>
            <a:r>
              <a:rPr lang="en-GB" sz="3500" b="1"/>
              <a:t>£124 </a:t>
            </a:r>
            <a:r>
              <a:rPr lang="en-GB" sz="3500"/>
              <a:t>and a hotel for </a:t>
            </a:r>
            <a:r>
              <a:rPr lang="en-GB" sz="3500" b="1"/>
              <a:t>£257</a:t>
            </a:r>
            <a:r>
              <a:rPr lang="en-GB" sz="3500"/>
              <a:t>. However, a holiday website offers her a cheaper deal of </a:t>
            </a:r>
            <a:r>
              <a:rPr lang="en-GB" sz="3500" b="1"/>
              <a:t>£350 </a:t>
            </a:r>
            <a:r>
              <a:rPr lang="en-GB" sz="3500"/>
              <a:t>for both. </a:t>
            </a:r>
            <a:endParaRPr sz="350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How much could Sarah save with the internet deal?</a:t>
            </a:r>
            <a:endParaRPr sz="350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sz="3500"/>
          </a:p>
          <a:p>
            <a:pPr marL="0" lvl="0" indent="0" algn="l" rtl="0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/>
              <a:t> </a:t>
            </a:r>
            <a:endParaRPr sz="3500"/>
          </a:p>
        </p:txBody>
      </p:sp>
      <p:sp>
        <p:nvSpPr>
          <p:cNvPr id="98" name="Google Shape;98;p16"/>
          <p:cNvSpPr txBox="1">
            <a:spLocks noGrp="1"/>
          </p:cNvSpPr>
          <p:nvPr>
            <p:ph type="sldNum" idx="12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1376925" y="1335075"/>
            <a:ext cx="5499600" cy="677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0" name="Google Shape;100;p16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>
            <a:spLocks noGrp="1"/>
          </p:cNvSpPr>
          <p:nvPr>
            <p:ph type="subTitle" idx="4"/>
          </p:nvPr>
        </p:nvSpPr>
        <p:spPr>
          <a:xfrm>
            <a:off x="917950" y="2202038"/>
            <a:ext cx="6256800" cy="9069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182850" tIns="180000" rIns="182850" bIns="1828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 3</a:t>
            </a:r>
            <a:endParaRPr sz="35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7"/>
          <p:cNvSpPr txBox="1">
            <a:spLocks noGrp="1"/>
          </p:cNvSpPr>
          <p:nvPr>
            <p:ph type="body" idx="5"/>
          </p:nvPr>
        </p:nvSpPr>
        <p:spPr>
          <a:xfrm>
            <a:off x="917950" y="3298200"/>
            <a:ext cx="15994200" cy="603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Decide on step 1 and step 2. </a:t>
            </a:r>
            <a:endParaRPr sz="350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Then work through calculating step 1 and step 2 to get to your answer!</a:t>
            </a:r>
            <a:endParaRPr sz="350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sz="350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Q3.) There are </a:t>
            </a:r>
            <a:r>
              <a:rPr lang="en-GB" sz="3500" b="1"/>
              <a:t>704 </a:t>
            </a:r>
            <a:r>
              <a:rPr lang="en-GB" sz="3500"/>
              <a:t>steps to climb up the Eiffel tower. Manuel has decided to walk up and down the steps, instead of taking lifts all the way. So far, he has climbed </a:t>
            </a:r>
            <a:r>
              <a:rPr lang="en-GB" sz="3500" b="1"/>
              <a:t>537 </a:t>
            </a:r>
            <a:r>
              <a:rPr lang="en-GB" sz="3500"/>
              <a:t>steps. </a:t>
            </a:r>
            <a:endParaRPr sz="350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How many more steps will he have to climb up, and back down again?</a:t>
            </a:r>
            <a:endParaRPr sz="350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sz="350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sz="3500"/>
          </a:p>
          <a:p>
            <a:pPr marL="0" lvl="0" indent="0" algn="l" rtl="0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/>
              <a:t> </a:t>
            </a:r>
            <a:endParaRPr sz="3500"/>
          </a:p>
        </p:txBody>
      </p:sp>
      <p:sp>
        <p:nvSpPr>
          <p:cNvPr id="107" name="Google Shape;107;p17"/>
          <p:cNvSpPr txBox="1">
            <a:spLocks noGrp="1"/>
          </p:cNvSpPr>
          <p:nvPr>
            <p:ph type="sldNum" idx="12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376925" y="1335075"/>
            <a:ext cx="5499600" cy="677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B3AAE5C9C5146815D71B02CEB1BBF" ma:contentTypeVersion="13" ma:contentTypeDescription="Create a new document." ma:contentTypeScope="" ma:versionID="f76aea57f78cbde5c916bc61e26862fc">
  <xsd:schema xmlns:xsd="http://www.w3.org/2001/XMLSchema" xmlns:xs="http://www.w3.org/2001/XMLSchema" xmlns:p="http://schemas.microsoft.com/office/2006/metadata/properties" xmlns:ns2="cab72535-489e-4dca-802f-a3c22e9518cc" xmlns:ns3="6cd784ff-f7a6-4c2e-ab76-59caa4aade2a" targetNamespace="http://schemas.microsoft.com/office/2006/metadata/properties" ma:root="true" ma:fieldsID="b83e8a6c375c699ff7e7e9bab351f09d" ns2:_="" ns3:_="">
    <xsd:import namespace="cab72535-489e-4dca-802f-a3c22e9518cc"/>
    <xsd:import namespace="6cd784ff-f7a6-4c2e-ab76-59caa4aade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b72535-489e-4dca-802f-a3c22e9518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c8d1111-cfb8-46d5-9e41-d84d2fa2f6c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d784ff-f7a6-4c2e-ab76-59caa4aade2a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919ccca9-21f0-497b-8c2d-608b656a40d8}" ma:internalName="TaxCatchAll" ma:showField="CatchAllData" ma:web="6cd784ff-f7a6-4c2e-ab76-59caa4aade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b72535-489e-4dca-802f-a3c22e9518cc">
      <Terms xmlns="http://schemas.microsoft.com/office/infopath/2007/PartnerControls"/>
    </lcf76f155ced4ddcb4097134ff3c332f>
    <TaxCatchAll xmlns="6cd784ff-f7a6-4c2e-ab76-59caa4aade2a" xsi:nil="true"/>
  </documentManagement>
</p:properties>
</file>

<file path=customXml/itemProps1.xml><?xml version="1.0" encoding="utf-8"?>
<ds:datastoreItem xmlns:ds="http://schemas.openxmlformats.org/officeDocument/2006/customXml" ds:itemID="{ED33CFAE-AB1B-48DC-B822-662A411EF249}"/>
</file>

<file path=customXml/itemProps2.xml><?xml version="1.0" encoding="utf-8"?>
<ds:datastoreItem xmlns:ds="http://schemas.openxmlformats.org/officeDocument/2006/customXml" ds:itemID="{791A27EA-CBBA-47C4-9C53-29888541B6A2}"/>
</file>

<file path=customXml/itemProps3.xml><?xml version="1.0" encoding="utf-8"?>
<ds:datastoreItem xmlns:ds="http://schemas.openxmlformats.org/officeDocument/2006/customXml" ds:itemID="{56F8B702-A0E6-4C56-83F0-90A99778A54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Custom</PresentationFormat>
  <Paragraphs>37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Montserrat</vt:lpstr>
      <vt:lpstr>Oak National Academy v2</vt:lpstr>
      <vt:lpstr>Solving two-step word problems  </vt:lpstr>
      <vt:lpstr>Independent Task</vt:lpstr>
      <vt:lpstr>Independent Task</vt:lpstr>
      <vt:lpstr>Independent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Kevin Whitehouse</dc:creator>
  <cp:lastModifiedBy>Kevin Whitehouse</cp:lastModifiedBy>
  <cp:revision>1</cp:revision>
  <dcterms:modified xsi:type="dcterms:W3CDTF">2025-01-08T16:01:23Z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0x010100727B3AAE5C9C5146815D71B02CEB1BBF</vt:lpwstr>
  </property>
</Properties>
</file>