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1"/>
  </p:notesMasterIdLst>
  <p:sldIdLst>
    <p:sldId id="256" r:id="rId5"/>
    <p:sldId id="257" r:id="rId6"/>
    <p:sldId id="261" r:id="rId7"/>
    <p:sldId id="273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4" r:id="rId18"/>
    <p:sldId id="271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6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eanor Barton" userId="S::ebarton@brampton.cambs.sch.uk::93855be5-6e9c-4bbc-b8d3-1fdd982de417" providerId="AD" clId="Web-{D0B54617-2236-DF26-C1A2-7B385B098AF8}"/>
    <pc:docChg chg="modSld">
      <pc:chgData name="Eleanor Barton" userId="S::ebarton@brampton.cambs.sch.uk::93855be5-6e9c-4bbc-b8d3-1fdd982de417" providerId="AD" clId="Web-{D0B54617-2236-DF26-C1A2-7B385B098AF8}" dt="2026-04-21T10:48:14.411" v="16" actId="20577"/>
      <pc:docMkLst>
        <pc:docMk/>
      </pc:docMkLst>
      <pc:sldChg chg="modSp">
        <pc:chgData name="Eleanor Barton" userId="S::ebarton@brampton.cambs.sch.uk::93855be5-6e9c-4bbc-b8d3-1fdd982de417" providerId="AD" clId="Web-{D0B54617-2236-DF26-C1A2-7B385B098AF8}" dt="2026-04-21T10:46:50.831" v="1" actId="20577"/>
        <pc:sldMkLst>
          <pc:docMk/>
          <pc:sldMk cId="638735049" sldId="269"/>
        </pc:sldMkLst>
        <pc:spChg chg="mod">
          <ac:chgData name="Eleanor Barton" userId="S::ebarton@brampton.cambs.sch.uk::93855be5-6e9c-4bbc-b8d3-1fdd982de417" providerId="AD" clId="Web-{D0B54617-2236-DF26-C1A2-7B385B098AF8}" dt="2026-04-21T10:46:50.831" v="1" actId="20577"/>
          <ac:spMkLst>
            <pc:docMk/>
            <pc:sldMk cId="638735049" sldId="269"/>
            <ac:spMk id="2" creationId="{00000000-0000-0000-0000-000000000000}"/>
          </ac:spMkLst>
        </pc:spChg>
      </pc:sldChg>
      <pc:sldChg chg="modSp">
        <pc:chgData name="Eleanor Barton" userId="S::ebarton@brampton.cambs.sch.uk::93855be5-6e9c-4bbc-b8d3-1fdd982de417" providerId="AD" clId="Web-{D0B54617-2236-DF26-C1A2-7B385B098AF8}" dt="2026-04-21T10:47:41.863" v="8" actId="1076"/>
        <pc:sldMkLst>
          <pc:docMk/>
          <pc:sldMk cId="2096700837" sldId="270"/>
        </pc:sldMkLst>
        <pc:spChg chg="mod">
          <ac:chgData name="Eleanor Barton" userId="S::ebarton@brampton.cambs.sch.uk::93855be5-6e9c-4bbc-b8d3-1fdd982de417" providerId="AD" clId="Web-{D0B54617-2236-DF26-C1A2-7B385B098AF8}" dt="2026-04-21T10:47:37.035" v="7" actId="20577"/>
          <ac:spMkLst>
            <pc:docMk/>
            <pc:sldMk cId="2096700837" sldId="270"/>
            <ac:spMk id="2" creationId="{00000000-0000-0000-0000-000000000000}"/>
          </ac:spMkLst>
        </pc:spChg>
        <pc:picChg chg="mod">
          <ac:chgData name="Eleanor Barton" userId="S::ebarton@brampton.cambs.sch.uk::93855be5-6e9c-4bbc-b8d3-1fdd982de417" providerId="AD" clId="Web-{D0B54617-2236-DF26-C1A2-7B385B098AF8}" dt="2026-04-21T10:47:41.863" v="8" actId="1076"/>
          <ac:picMkLst>
            <pc:docMk/>
            <pc:sldMk cId="2096700837" sldId="270"/>
            <ac:picMk id="8" creationId="{00000000-0000-0000-0000-000000000000}"/>
          </ac:picMkLst>
        </pc:picChg>
      </pc:sldChg>
      <pc:sldChg chg="modSp">
        <pc:chgData name="Eleanor Barton" userId="S::ebarton@brampton.cambs.sch.uk::93855be5-6e9c-4bbc-b8d3-1fdd982de417" providerId="AD" clId="Web-{D0B54617-2236-DF26-C1A2-7B385B098AF8}" dt="2026-04-21T10:48:14.411" v="16" actId="20577"/>
        <pc:sldMkLst>
          <pc:docMk/>
          <pc:sldMk cId="3114418039" sldId="274"/>
        </pc:sldMkLst>
        <pc:spChg chg="mod">
          <ac:chgData name="Eleanor Barton" userId="S::ebarton@brampton.cambs.sch.uk::93855be5-6e9c-4bbc-b8d3-1fdd982de417" providerId="AD" clId="Web-{D0B54617-2236-DF26-C1A2-7B385B098AF8}" dt="2026-04-21T10:48:14.411" v="16" actId="20577"/>
          <ac:spMkLst>
            <pc:docMk/>
            <pc:sldMk cId="3114418039" sldId="274"/>
            <ac:spMk id="2" creationId="{61F0BDDB-CFAC-B738-A84A-3FFA767EB028}"/>
          </ac:spMkLst>
        </pc:spChg>
      </pc:sldChg>
    </pc:docChg>
  </pc:docChgLst>
  <pc:docChgLst>
    <pc:chgData name="Jane Talbot" userId="a1a4bd0d-3ab2-41d2-9ec7-74b4b97900ad" providerId="ADAL" clId="{5715A6D1-C9B3-426B-ABE6-61360C5A08F6}"/>
    <pc:docChg chg="undo custSel addSld modSld">
      <pc:chgData name="Jane Talbot" userId="a1a4bd0d-3ab2-41d2-9ec7-74b4b97900ad" providerId="ADAL" clId="{5715A6D1-C9B3-426B-ABE6-61360C5A08F6}" dt="2026-04-30T14:12:21.909" v="1017" actId="20577"/>
      <pc:docMkLst>
        <pc:docMk/>
      </pc:docMkLst>
      <pc:sldChg chg="modSp mod">
        <pc:chgData name="Jane Talbot" userId="a1a4bd0d-3ab2-41d2-9ec7-74b4b97900ad" providerId="ADAL" clId="{5715A6D1-C9B3-426B-ABE6-61360C5A08F6}" dt="2026-04-21T06:50:06.530" v="1" actId="20577"/>
        <pc:sldMkLst>
          <pc:docMk/>
          <pc:sldMk cId="963174111" sldId="256"/>
        </pc:sldMkLst>
        <pc:spChg chg="mod">
          <ac:chgData name="Jane Talbot" userId="a1a4bd0d-3ab2-41d2-9ec7-74b4b97900ad" providerId="ADAL" clId="{5715A6D1-C9B3-426B-ABE6-61360C5A08F6}" dt="2026-04-21T06:50:06.530" v="1" actId="20577"/>
          <ac:spMkLst>
            <pc:docMk/>
            <pc:sldMk cId="963174111" sldId="256"/>
            <ac:spMk id="4" creationId="{00000000-0000-0000-0000-000000000000}"/>
          </ac:spMkLst>
        </pc:spChg>
      </pc:sldChg>
      <pc:sldChg chg="modSp mod">
        <pc:chgData name="Jane Talbot" userId="a1a4bd0d-3ab2-41d2-9ec7-74b4b97900ad" providerId="ADAL" clId="{5715A6D1-C9B3-426B-ABE6-61360C5A08F6}" dt="2026-04-30T14:12:21.909" v="1017" actId="20577"/>
        <pc:sldMkLst>
          <pc:docMk/>
          <pc:sldMk cId="4127956609" sldId="257"/>
        </pc:sldMkLst>
        <pc:spChg chg="mod">
          <ac:chgData name="Jane Talbot" userId="a1a4bd0d-3ab2-41d2-9ec7-74b4b97900ad" providerId="ADAL" clId="{5715A6D1-C9B3-426B-ABE6-61360C5A08F6}" dt="2026-04-30T14:12:21.909" v="1017" actId="20577"/>
          <ac:spMkLst>
            <pc:docMk/>
            <pc:sldMk cId="4127956609" sldId="257"/>
            <ac:spMk id="3" creationId="{00000000-0000-0000-0000-000000000000}"/>
          </ac:spMkLst>
        </pc:spChg>
      </pc:sldChg>
      <pc:sldChg chg="modSp mod">
        <pc:chgData name="Jane Talbot" userId="a1a4bd0d-3ab2-41d2-9ec7-74b4b97900ad" providerId="ADAL" clId="{5715A6D1-C9B3-426B-ABE6-61360C5A08F6}" dt="2026-04-21T07:02:03.661" v="1004" actId="20577"/>
        <pc:sldMkLst>
          <pc:docMk/>
          <pc:sldMk cId="638735049" sldId="269"/>
        </pc:sldMkLst>
        <pc:spChg chg="mod">
          <ac:chgData name="Jane Talbot" userId="a1a4bd0d-3ab2-41d2-9ec7-74b4b97900ad" providerId="ADAL" clId="{5715A6D1-C9B3-426B-ABE6-61360C5A08F6}" dt="2026-04-21T07:02:03.661" v="1004" actId="20577"/>
          <ac:spMkLst>
            <pc:docMk/>
            <pc:sldMk cId="638735049" sldId="269"/>
            <ac:spMk id="2" creationId="{00000000-0000-0000-0000-000000000000}"/>
          </ac:spMkLst>
        </pc:spChg>
      </pc:sldChg>
      <pc:sldChg chg="modSp mod">
        <pc:chgData name="Jane Talbot" userId="a1a4bd0d-3ab2-41d2-9ec7-74b4b97900ad" providerId="ADAL" clId="{5715A6D1-C9B3-426B-ABE6-61360C5A08F6}" dt="2026-04-21T07:01:44.765" v="1001" actId="20577"/>
        <pc:sldMkLst>
          <pc:docMk/>
          <pc:sldMk cId="2096700837" sldId="270"/>
        </pc:sldMkLst>
        <pc:spChg chg="mod">
          <ac:chgData name="Jane Talbot" userId="a1a4bd0d-3ab2-41d2-9ec7-74b4b97900ad" providerId="ADAL" clId="{5715A6D1-C9B3-426B-ABE6-61360C5A08F6}" dt="2026-04-21T07:01:44.765" v="1001" actId="20577"/>
          <ac:spMkLst>
            <pc:docMk/>
            <pc:sldMk cId="2096700837" sldId="270"/>
            <ac:spMk id="2" creationId="{00000000-0000-0000-0000-000000000000}"/>
          </ac:spMkLst>
        </pc:spChg>
      </pc:sldChg>
      <pc:sldChg chg="addSp delSp modSp mod">
        <pc:chgData name="Jane Talbot" userId="a1a4bd0d-3ab2-41d2-9ec7-74b4b97900ad" providerId="ADAL" clId="{5715A6D1-C9B3-426B-ABE6-61360C5A08F6}" dt="2026-04-21T06:52:59.003" v="13" actId="1076"/>
        <pc:sldMkLst>
          <pc:docMk/>
          <pc:sldMk cId="3675113025" sldId="273"/>
        </pc:sldMkLst>
        <pc:spChg chg="add mod">
          <ac:chgData name="Jane Talbot" userId="a1a4bd0d-3ab2-41d2-9ec7-74b4b97900ad" providerId="ADAL" clId="{5715A6D1-C9B3-426B-ABE6-61360C5A08F6}" dt="2026-04-21T06:52:59.003" v="13" actId="1076"/>
          <ac:spMkLst>
            <pc:docMk/>
            <pc:sldMk cId="3675113025" sldId="273"/>
            <ac:spMk id="7" creationId="{27A4E3FE-578F-51A3-6DAE-A58F34D3BD53}"/>
          </ac:spMkLst>
        </pc:spChg>
        <pc:graphicFrameChg chg="add mod">
          <ac:chgData name="Jane Talbot" userId="a1a4bd0d-3ab2-41d2-9ec7-74b4b97900ad" providerId="ADAL" clId="{5715A6D1-C9B3-426B-ABE6-61360C5A08F6}" dt="2026-04-21T06:52:53.708" v="12" actId="1076"/>
          <ac:graphicFrameMkLst>
            <pc:docMk/>
            <pc:sldMk cId="3675113025" sldId="273"/>
            <ac:graphicFrameMk id="6" creationId="{7AAC6C74-A8AF-4107-89AE-23AA07F9771B}"/>
          </ac:graphicFrameMkLst>
        </pc:graphicFrameChg>
      </pc:sldChg>
      <pc:sldChg chg="modSp add mod">
        <pc:chgData name="Jane Talbot" userId="a1a4bd0d-3ab2-41d2-9ec7-74b4b97900ad" providerId="ADAL" clId="{5715A6D1-C9B3-426B-ABE6-61360C5A08F6}" dt="2026-04-21T07:00:51.885" v="946" actId="20577"/>
        <pc:sldMkLst>
          <pc:docMk/>
          <pc:sldMk cId="3114418039" sldId="274"/>
        </pc:sldMkLst>
        <pc:spChg chg="mod">
          <ac:chgData name="Jane Talbot" userId="a1a4bd0d-3ab2-41d2-9ec7-74b4b97900ad" providerId="ADAL" clId="{5715A6D1-C9B3-426B-ABE6-61360C5A08F6}" dt="2026-04-21T07:00:51.885" v="946" actId="20577"/>
          <ac:spMkLst>
            <pc:docMk/>
            <pc:sldMk cId="3114418039" sldId="274"/>
            <ac:spMk id="2" creationId="{61F0BDDB-CFAC-B738-A84A-3FFA767EB028}"/>
          </ac:spMkLst>
        </pc:spChg>
      </pc:sldChg>
    </pc:docChg>
  </pc:docChgLst>
  <pc:docChgLst>
    <pc:chgData name="George Carter" userId="b92989f5-699a-4426-8c9f-7aa518b56ca6" providerId="ADAL" clId="{C4936BA8-8177-4AC7-9DC1-22A0ADB5A136}"/>
    <pc:docChg chg="modSld">
      <pc:chgData name="George Carter" userId="b92989f5-699a-4426-8c9f-7aa518b56ca6" providerId="ADAL" clId="{C4936BA8-8177-4AC7-9DC1-22A0ADB5A136}" dt="2026-04-21T10:49:40.481" v="4" actId="20577"/>
      <pc:docMkLst>
        <pc:docMk/>
      </pc:docMkLst>
      <pc:sldChg chg="modSp mod">
        <pc:chgData name="George Carter" userId="b92989f5-699a-4426-8c9f-7aa518b56ca6" providerId="ADAL" clId="{C4936BA8-8177-4AC7-9DC1-22A0ADB5A136}" dt="2026-04-21T10:49:40.481" v="4" actId="20577"/>
        <pc:sldMkLst>
          <pc:docMk/>
          <pc:sldMk cId="638735049" sldId="269"/>
        </pc:sldMkLst>
        <pc:spChg chg="mod">
          <ac:chgData name="George Carter" userId="b92989f5-699a-4426-8c9f-7aa518b56ca6" providerId="ADAL" clId="{C4936BA8-8177-4AC7-9DC1-22A0ADB5A136}" dt="2026-04-21T10:49:40.481" v="4" actId="20577"/>
          <ac:spMkLst>
            <pc:docMk/>
            <pc:sldMk cId="638735049" sldId="269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12A3D-9207-9447-8CD4-5BB05F417049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9F86A-7B71-2B40-9FF2-CACC3186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18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C3978-0E96-AD4C-B8F8-7A7C4668486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117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0" y="17776"/>
            <a:ext cx="9144000" cy="6840224"/>
            <a:chOff x="1" y="8888"/>
            <a:chExt cx="9144000" cy="684022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" y="8888"/>
              <a:ext cx="9144000" cy="684022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/>
            <a:srcRect t="8690"/>
            <a:stretch/>
          </p:blipFill>
          <p:spPr>
            <a:xfrm>
              <a:off x="5070959" y="641105"/>
              <a:ext cx="1779292" cy="83853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</p:pic>
      </p:grpSp>
      <p:sp>
        <p:nvSpPr>
          <p:cNvPr id="4" name="TextBox 3"/>
          <p:cNvSpPr txBox="1"/>
          <p:nvPr/>
        </p:nvSpPr>
        <p:spPr>
          <a:xfrm>
            <a:off x="1983783" y="573437"/>
            <a:ext cx="5005952" cy="923330"/>
          </a:xfrm>
          <a:prstGeom prst="rect">
            <a:avLst/>
          </a:prstGeom>
          <a:solidFill>
            <a:srgbClr val="7030A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>
                <a:solidFill>
                  <a:schemeClr val="bg2"/>
                </a:solidFill>
                <a:latin typeface="Chelsea Market"/>
                <a:ea typeface="Chelsea Market" charset="0"/>
                <a:cs typeface="Chelsea Market" charset="0"/>
              </a:rPr>
              <a:t>Y6 SATS 2026</a:t>
            </a:r>
            <a:endParaRPr lang="en-GB" sz="5400">
              <a:solidFill>
                <a:schemeClr val="bg2"/>
              </a:solidFill>
              <a:latin typeface="Chelsea Market" charset="0"/>
              <a:ea typeface="Chelsea Market" charset="0"/>
              <a:cs typeface="Chelsea Market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A801F2-0A70-ED7B-E5B1-C6B708C89B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661232"/>
            <a:ext cx="1747981" cy="1697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17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7715" y="752883"/>
            <a:ext cx="7566387" cy="513986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What are the SATS?</a:t>
            </a:r>
            <a:b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0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end of KS2 assessments are sometimes informally referred to as ‘SATS’.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SATS week across the country begins on Monday 11</a:t>
            </a:r>
            <a:r>
              <a:rPr lang="en-GB" sz="2000" b="1" baseline="30000" dirty="0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th</a:t>
            </a:r>
            <a:r>
              <a:rPr lang="en-GB" sz="2000" b="1" dirty="0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 May 2026.</a:t>
            </a:r>
            <a:endParaRPr lang="en-GB" sz="2000" b="1" dirty="0">
              <a:solidFill>
                <a:srgbClr val="7030A0"/>
              </a:solidFill>
              <a:latin typeface="Arial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Pupils will complete test papers in some of the areas that have to be assessed.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Other areas, like writing, are assessed using evidence collected by the teacher over a longer period of time.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Pupils will </a:t>
            </a:r>
            <a:r>
              <a:rPr lang="en-GB" sz="2000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complete SATS </a:t>
            </a:r>
            <a:r>
              <a:rPr lang="en-GB" sz="2000" b="1" dirty="0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papers in:</a:t>
            </a:r>
            <a:br>
              <a:rPr lang="en-GB" sz="2000" b="1" dirty="0"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/>
                <a:ea typeface="Arial" charset="0"/>
                <a:cs typeface="Arial"/>
              </a:rPr>
              <a:t>- Reading</a:t>
            </a:r>
            <a:br>
              <a:rPr lang="en-GB" sz="1600" b="1" dirty="0"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/>
                <a:ea typeface="Arial" charset="0"/>
                <a:cs typeface="Arial"/>
              </a:rPr>
              <a:t>- Grammar, Punctuation &amp; Vocabulary</a:t>
            </a:r>
            <a:br>
              <a:rPr lang="en-GB" sz="1600" b="1" dirty="0"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/>
                <a:ea typeface="Arial" charset="0"/>
                <a:cs typeface="Arial"/>
              </a:rPr>
              <a:t>- Spelling</a:t>
            </a:r>
            <a:br>
              <a:rPr lang="en-GB" sz="1600" b="1" dirty="0"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/>
                <a:ea typeface="Arial" charset="0"/>
                <a:cs typeface="Arial"/>
              </a:rPr>
              <a:t>- Arithmetic</a:t>
            </a:r>
            <a:br>
              <a:rPr lang="en-GB" sz="1600" b="1" dirty="0"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/>
                <a:ea typeface="Arial" charset="0"/>
                <a:cs typeface="Arial"/>
              </a:rPr>
              <a:t>- Mathematical Reasoning </a:t>
            </a:r>
            <a:r>
              <a:rPr lang="mr-IN" sz="1600" b="1" dirty="0">
                <a:solidFill>
                  <a:srgbClr val="7030A0"/>
                </a:solidFill>
                <a:latin typeface="Arial"/>
                <a:ea typeface="Arial" charset="0"/>
                <a:cs typeface="Arial" charset="0"/>
              </a:rPr>
              <a:t>–</a:t>
            </a:r>
            <a:r>
              <a:rPr lang="en-GB" sz="1600" b="1" dirty="0">
                <a:solidFill>
                  <a:srgbClr val="7030A0"/>
                </a:solidFill>
                <a:latin typeface="Arial"/>
                <a:ea typeface="Arial" charset="0"/>
                <a:cs typeface="Arial"/>
              </a:rPr>
              <a:t> 2 papers</a:t>
            </a:r>
            <a:br>
              <a:rPr lang="en-GB" sz="1600" b="1" dirty="0">
                <a:latin typeface="Arial" charset="0"/>
                <a:ea typeface="Arial" charset="0"/>
                <a:cs typeface="Arial" charset="0"/>
              </a:rPr>
            </a:br>
            <a:endParaRPr lang="en-GB" sz="16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56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4388" y="391698"/>
            <a:ext cx="79711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200" b="1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GB" sz="32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do the tests take place?</a:t>
            </a:r>
            <a:br>
              <a:rPr lang="en-GB" sz="40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400" b="1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tests all take place in normal school time during the mornings, under test conditions.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not be allowed to talk to each other during the tests.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completed papers are sent away to be marked externally.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Results are returned to school in July.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tests vary in length but last no longer than 60 minutes:</a:t>
            </a:r>
            <a:br>
              <a:rPr lang="en-GB"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Reading: </a:t>
            </a:r>
            <a:r>
              <a:rPr lang="en-GB" b="1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60 minutes</a:t>
            </a:r>
            <a:br>
              <a:rPr lang="en-GB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Grammar, Punctuation &amp; Vocabulary</a:t>
            </a:r>
            <a:r>
              <a:rPr lang="en-US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45 minutes</a:t>
            </a:r>
            <a:br>
              <a:rPr lang="en-GB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Spelling</a:t>
            </a:r>
            <a:r>
              <a:rPr lang="en-US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15 minutes</a:t>
            </a:r>
            <a:br>
              <a:rPr lang="en-GB" b="1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Arithmetic</a:t>
            </a:r>
            <a:r>
              <a:rPr lang="en-US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30 minutes</a:t>
            </a:r>
            <a:br>
              <a:rPr lang="en-GB" b="1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Mathematical Reasoning</a:t>
            </a:r>
            <a:r>
              <a:rPr lang="en-US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2 papers of 40 minutes each</a:t>
            </a:r>
            <a:r>
              <a:rPr lang="en-GB" sz="20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.</a:t>
            </a:r>
            <a:endParaRPr lang="en-GB" sz="20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4000" b="1">
              <a:solidFill>
                <a:schemeClr val="accent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147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AAC6C74-A8AF-4107-89AE-23AA07F977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50404"/>
              </p:ext>
            </p:extLst>
          </p:nvPr>
        </p:nvGraphicFramePr>
        <p:xfrm>
          <a:off x="909280" y="1681817"/>
          <a:ext cx="7048348" cy="3779520"/>
        </p:xfrm>
        <a:graphic>
          <a:graphicData uri="http://schemas.openxmlformats.org/drawingml/2006/table">
            <a:tbl>
              <a:tblPr/>
              <a:tblGrid>
                <a:gridCol w="3524174">
                  <a:extLst>
                    <a:ext uri="{9D8B030D-6E8A-4147-A177-3AD203B41FA5}">
                      <a16:colId xmlns:a16="http://schemas.microsoft.com/office/drawing/2014/main" val="2546023745"/>
                    </a:ext>
                  </a:extLst>
                </a:gridCol>
                <a:gridCol w="3524174">
                  <a:extLst>
                    <a:ext uri="{9D8B030D-6E8A-4147-A177-3AD203B41FA5}">
                      <a16:colId xmlns:a16="http://schemas.microsoft.com/office/drawing/2014/main" val="27993257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b="1">
                          <a:effectLst/>
                        </a:rPr>
                        <a:t>Date</a:t>
                      </a:r>
                    </a:p>
                  </a:txBody>
                  <a:tcPr marL="76200" marR="7620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106B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9A3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b="1">
                          <a:effectLst/>
                        </a:rPr>
                        <a:t>Test</a:t>
                      </a:r>
                    </a:p>
                  </a:txBody>
                  <a:tcPr marL="76200" marR="7620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9066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9A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3284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Monday 11th May 2026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106B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0EF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Grammar &amp; Punctuation test - 45 minutes</a:t>
                      </a:r>
                      <a:br>
                        <a:rPr lang="en-GB">
                          <a:effectLst/>
                        </a:rPr>
                      </a:br>
                      <a:r>
                        <a:rPr lang="en-GB">
                          <a:effectLst/>
                        </a:rPr>
                        <a:t>Spelling Test - 20 minutes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9066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60F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04546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Tuesday 12th May 2026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0EF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60F9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English Reading Test - 60 minutes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60F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0EF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59141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Wednesday 13th May 2026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60F9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000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Mathematics Arithmetics (Paper 1) - 30 minutes</a:t>
                      </a:r>
                      <a:br>
                        <a:rPr lang="en-GB">
                          <a:effectLst/>
                        </a:rPr>
                      </a:br>
                      <a:r>
                        <a:rPr lang="en-GB">
                          <a:effectLst/>
                        </a:rPr>
                        <a:t>Mathematics Reasoning (Paper 2) - 40 minutes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A0EF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001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3192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Thursday 14th May 2026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000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>
                          <a:effectLst/>
                        </a:rPr>
                        <a:t>Mathematics Reasoning (Paper 3) - 40 minutes</a:t>
                      </a:r>
                    </a:p>
                  </a:txBody>
                  <a:tcPr marL="76200" marR="76200" marT="76200" marB="76200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A001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5775471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27A4E3FE-578F-51A3-6DAE-A58F34D3B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280" y="1166495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179331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KS2 Year 6 SATs Dates - May 2026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113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71956" y="905237"/>
            <a:ext cx="75715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are the tests graded?</a:t>
            </a:r>
            <a:br>
              <a:rPr lang="en-GB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marked tests will provide the following information:</a:t>
            </a:r>
            <a:b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 raw score (i.e. number of marks)</a:t>
            </a:r>
            <a:b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 scaled score (see below)</a:t>
            </a:r>
            <a:b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An indication of whether the national standard has been met.</a:t>
            </a:r>
            <a:endParaRPr lang="en-GB" sz="14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In scaled scores, a score of 100 represents the national standard. The lowest is 80 and the highest is 120.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After each test is marked, it will be converted into a scaled score and that will show whether a pupil is working at the national standard, or above or below it.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 pupil will need to achieve a scaled score of 100 to show that they have met the national standard on the test.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no longer separate tests for higher attaining pupils, but they might expect a scaled score of closer to 120 which would indicate the pupil is working above the expected standard.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85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47264" y="643627"/>
            <a:ext cx="8049491" cy="557075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2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Reading Test</a:t>
            </a: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The test assesses whether pupils’ comprehension of age-appropriate texts meets the national standard. There will be numerous questions on inference, retrieval vocabulary and authorial choice.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have 60 minutes to complete the test, including reading the texts and writing the answers.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 will have three different texts to read, drawing on fiction, non-fiction or poetry.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are focused around the following areas (called ‘content domains’): </a:t>
            </a:r>
            <a:b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1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give/explain the meaning of words in context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retrieve and record information/identify key details from fiction and non-fiction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200" b="1" err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summarise</a:t>
            </a: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 main ideas from more than one paragraph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make inferences from the text/explain and justify inferences with evidence from the text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predict what might happen from details stated and implied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identify/explain how information/narrative content is related and contributes to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   meaning as a whole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identify/explain how meaning is enhanced through choice of words and phrases </a:t>
            </a:r>
            <a:b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make comparisons within the text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a range of answer types, including multiple choice, short one-word answers and longer answers that require a written paragraph.</a:t>
            </a:r>
            <a:endParaRPr lang="en-GB" sz="20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80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10713"/>
            <a:ext cx="9143980" cy="6847287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6" name="Action Button: Forward or Next 5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975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9610" y="585186"/>
            <a:ext cx="7924800" cy="590931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2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GPS Tests</a:t>
            </a:r>
          </a:p>
          <a:p>
            <a:pPr algn="ctr"/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two tests: a short spelling test and a longer paper testing grammar, punctuation and vocabulary.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The spelling test lasts approximately 15 minutes and pupils will need to spell 20 words in context by filling in the gaps in sentences.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grammar, punctuation and vocabulary test lasts for 45 minutes.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need a good working knowledge of technical vocabulary used to describe grammatical terms and punctuation marks.</a:t>
            </a:r>
          </a:p>
          <a:p>
            <a:pPr marL="285750" indent="-28575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in the grammar test are focused around the following areas (called ‘content domains’): </a:t>
            </a:r>
            <a:b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Grammatical terms/word classes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Functions of sentences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Combining words, phrases and clauses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Verb forms, tenses and consistency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Punctuation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Vocabulary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Standard English and formality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There are a range of answer types in the grammar test, including multiple choice and short one-word answers, but there will not be any long, written answers required</a:t>
            </a:r>
            <a:endParaRPr lang="en-GB">
              <a:latin typeface="Arial"/>
              <a:cs typeface="Arial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362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12497"/>
            <a:ext cx="9160684" cy="6845503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47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6536" y="531234"/>
            <a:ext cx="7910947" cy="60170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2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Maths Tests</a:t>
            </a:r>
          </a:p>
          <a:p>
            <a:pPr algn="ctr"/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three tests: one arithmetic paper and two reasoning papers.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Paper 1 (arithmetic) lasts 30 minutes and assesses pupils’ confidence using methods of calculation as well as fractions, decimals and percentages. It covers curriculum content from all of KS2 (years3-6).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Papers 2 &amp; 3 (reasoning) last 40 minutes each and focus on problem solving, fluency and applying mathematical reasoning.</a:t>
            </a:r>
          </a:p>
          <a:p>
            <a:pPr marL="285750" indent="-28575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cover the following areas (called ‘content domains’): </a:t>
            </a:r>
            <a:b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Number and place value </a:t>
            </a:r>
            <a:b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Addition, subtraction, multiplication and division (calculations)</a:t>
            </a:r>
            <a:b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Geometry – properties of shapes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Geometry – position and direction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Statistics 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Measurement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Algebra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Ratio and proportion</a:t>
            </a:r>
            <a:b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Fractions, decimals and percentages.</a:t>
            </a:r>
          </a:p>
          <a:p>
            <a:pPr marL="285750" indent="-28575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</a:t>
            </a:r>
            <a:r>
              <a:rPr lang="en-US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will increase in difficulty as the paper progresses and not all children will complete the papers.</a:t>
            </a:r>
            <a:endParaRPr lang="en-US" b="1">
              <a:solidFill>
                <a:srgbClr val="7030A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 sz="1100" b="1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264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-24228"/>
            <a:ext cx="9143980" cy="6882228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864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4974" y="650289"/>
            <a:ext cx="7994072" cy="632480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2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Other Assessments </a:t>
            </a:r>
          </a:p>
          <a:p>
            <a:pPr algn="ctr"/>
            <a:endParaRPr lang="en-GB" sz="1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24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There is no Writing SAT.</a:t>
            </a:r>
          </a:p>
          <a:p>
            <a:pPr marL="342900" indent="-342900">
              <a:buFont typeface="Arial" charset="0"/>
              <a:buChar char="•"/>
            </a:pPr>
            <a:endParaRPr lang="en-GB" sz="2400" b="1">
              <a:solidFill>
                <a:srgbClr val="002060"/>
              </a:solidFill>
              <a:latin typeface="Arial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Writing assessments will be formed from judgements made by the teacher, looking at evidence from writing collected over the course of the year.</a:t>
            </a:r>
          </a:p>
          <a:p>
            <a:endParaRPr lang="en-GB" sz="24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The teacher will moderate their assessments with other professionals to ensure there is a consistent standard across the country.</a:t>
            </a:r>
          </a:p>
          <a:p>
            <a:pPr marL="342900" indent="-342900">
              <a:buFont typeface="Arial" charset="0"/>
              <a:buChar char="•"/>
            </a:pPr>
            <a:endParaRPr lang="en-GB" sz="2400" b="1">
              <a:solidFill>
                <a:srgbClr val="002060"/>
              </a:solidFill>
              <a:latin typeface="Arial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Final judgements will be reported to parents at the same time as the other assessment results.</a:t>
            </a:r>
            <a:b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GB" b="1">
              <a:solidFill>
                <a:schemeClr val="accent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35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1161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2683" y="1197873"/>
            <a:ext cx="7938654" cy="466281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200" b="1">
                <a:solidFill>
                  <a:srgbClr val="FF0000"/>
                </a:solidFill>
                <a:latin typeface="Arial"/>
                <a:ea typeface="Arial" charset="0"/>
                <a:cs typeface="Arial"/>
              </a:rPr>
              <a:t>How can I help my child?</a:t>
            </a:r>
          </a:p>
          <a:p>
            <a:pPr algn="ctr"/>
            <a:endParaRPr lang="en-GB" sz="6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7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children not to feel worried or pressured about SATS. 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All that is asked is that they try their best, but please reassure children that the SATS should not be causing anxiety. Do give lots of praise and encouragement!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Help children with organising their homework.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Help them to have early nights and a healthy breakfast.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your child to have the best possible attendance at school.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Please speak to a member of staff if you have questions or concerns.</a:t>
            </a: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7008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B44CE5-E52F-B611-FD93-B067947C4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233E6C34-6464-B859-B2F0-695834115F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1F0BDDB-CFAC-B738-A84A-3FFA767EB028}"/>
              </a:ext>
            </a:extLst>
          </p:cNvPr>
          <p:cNvSpPr/>
          <p:nvPr/>
        </p:nvSpPr>
        <p:spPr>
          <a:xfrm>
            <a:off x="602683" y="1197873"/>
            <a:ext cx="7938654" cy="410881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200" b="1">
                <a:solidFill>
                  <a:srgbClr val="FF0000"/>
                </a:solidFill>
                <a:latin typeface="Arial"/>
                <a:ea typeface="Arial" charset="0"/>
                <a:cs typeface="Arial"/>
              </a:rPr>
              <a:t>SATs Week Early Opening</a:t>
            </a:r>
          </a:p>
          <a:p>
            <a:pPr algn="ctr"/>
            <a:endParaRPr lang="en-GB" sz="6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700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During SATs week (Monday-Thursday), we are going to be opening the Year 6 door every morning at the earlier time of 8.30am.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/>
                <a:ea typeface="Arial" charset="0"/>
                <a:cs typeface="Arial"/>
              </a:rPr>
              <a:t>This will give children the opportunity to arrive at school in plenty of time before the tests and be with their friends whilst enjoying a snack which school will supply.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We believe this will set our children up to be in the best possible mindset for their tests.</a:t>
            </a:r>
          </a:p>
          <a:p>
            <a:pPr marL="342900" indent="-342900">
              <a:buFont typeface="Arial" charset="0"/>
              <a:buChar char="•"/>
            </a:pPr>
            <a:endParaRPr lang="en-GB" b="1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We would appreciate your support with this opportunity and encourage your child to come along. </a:t>
            </a:r>
          </a:p>
        </p:txBody>
      </p:sp>
      <p:sp>
        <p:nvSpPr>
          <p:cNvPr id="4" name="Action Button: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922346D-E843-E5FB-4312-7633BAFE34E5}"/>
              </a:ext>
            </a:extLst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4180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9"/>
          <a:stretch/>
        </p:blipFill>
        <p:spPr>
          <a:xfrm>
            <a:off x="1795274" y="1308125"/>
            <a:ext cx="5713890" cy="4241760"/>
          </a:xfrm>
          <a:prstGeom prst="rect">
            <a:avLst/>
          </a:prstGeom>
        </p:spPr>
      </p:pic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1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68" y="0"/>
            <a:ext cx="9155868" cy="6849102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6" name="Action Button: Forward or Next 5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477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CBE36B9E17BC4D83D83071BA944F67" ma:contentTypeVersion="14" ma:contentTypeDescription="Create a new document." ma:contentTypeScope="" ma:versionID="1a27f1c86065acef8f6aa8c7643d8129">
  <xsd:schema xmlns:xsd="http://www.w3.org/2001/XMLSchema" xmlns:xs="http://www.w3.org/2001/XMLSchema" xmlns:p="http://schemas.microsoft.com/office/2006/metadata/properties" xmlns:ns2="7c98d24e-53e3-4bdf-b726-7333b029e61d" xmlns:ns3="376934f9-ebd5-44ad-b5c8-c277db03e310" targetNamespace="http://schemas.microsoft.com/office/2006/metadata/properties" ma:root="true" ma:fieldsID="8f268b460e8583ec3bdc99deac8659aa" ns2:_="" ns3:_="">
    <xsd:import namespace="7c98d24e-53e3-4bdf-b726-7333b029e61d"/>
    <xsd:import namespace="376934f9-ebd5-44ad-b5c8-c277db03e31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98d24e-53e3-4bdf-b726-7333b029e6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4c8d1111-cfb8-46d5-9e41-d84d2fa2f6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934f9-ebd5-44ad-b5c8-c277db03e310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2501488-f32c-4a69-a4bb-425f2b05df6a}" ma:internalName="TaxCatchAll" ma:showField="CatchAllData" ma:web="376934f9-ebd5-44ad-b5c8-c277db03e3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76934f9-ebd5-44ad-b5c8-c277db03e310" xsi:nil="true"/>
    <lcf76f155ced4ddcb4097134ff3c332f xmlns="7c98d24e-53e3-4bdf-b726-7333b029e61d">
      <Terms xmlns="http://schemas.microsoft.com/office/infopath/2007/PartnerControls"/>
    </lcf76f155ced4ddcb4097134ff3c332f>
    <MediaLengthInSeconds xmlns="7c98d24e-53e3-4bdf-b726-7333b029e61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49D993-B58E-482A-888A-7C7E84D68EB5}">
  <ds:schemaRefs>
    <ds:schemaRef ds:uri="376934f9-ebd5-44ad-b5c8-c277db03e310"/>
    <ds:schemaRef ds:uri="7c98d24e-53e3-4bdf-b726-7333b029e61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905C200-7DC2-41F6-8464-E1BA6C6B1C4B}">
  <ds:schemaRefs>
    <ds:schemaRef ds:uri="21caaab6-7783-4a3b-acfb-bd0b6c3f6b40"/>
    <ds:schemaRef ds:uri="376934f9-ebd5-44ad-b5c8-c277db03e310"/>
    <ds:schemaRef ds:uri="7c98d24e-53e3-4bdf-b726-7333b029e61d"/>
    <ds:schemaRef ds:uri="fed4cae6-a49c-4fa3-9fe3-83530b7d8209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FEC0314-4B8D-4072-B4C5-FE6F638D81D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1267</Words>
  <Application>Microsoft Office PowerPoint</Application>
  <PresentationFormat>On-screen Show (4:3)</PresentationFormat>
  <Paragraphs>90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Chelsea Market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KS2 History</dc:creator>
  <cp:lastModifiedBy>Jane Talbot</cp:lastModifiedBy>
  <cp:revision>1</cp:revision>
  <dcterms:created xsi:type="dcterms:W3CDTF">2018-02-15T21:58:36Z</dcterms:created>
  <dcterms:modified xsi:type="dcterms:W3CDTF">2026-04-30T14:12:30Z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0x01010059CBE36B9E17BC4D83D83071BA944F67</vt:lpwstr>
  </property>
  <property fmtid="{D5CDD505-2E9C-101B-9397-08002B2CF9AE}" pid="3" name="MediaServiceImageTags">
    <vt:lpwstr/>
  </property>
  <property fmtid="{D5CDD505-2E9C-101B-9397-08002B2CF9AE}" pid="4" name="Order">
    <vt:r8>4724800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